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5" r:id="rId7"/>
    <p:sldId id="266" r:id="rId8"/>
    <p:sldId id="267" r:id="rId9"/>
    <p:sldId id="260" r:id="rId10"/>
    <p:sldId id="261" r:id="rId11"/>
    <p:sldId id="262" r:id="rId12"/>
    <p:sldId id="263" r:id="rId13"/>
    <p:sldId id="268" r:id="rId14"/>
    <p:sldId id="269" r:id="rId1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A2BE8-A020-4123-91D4-120659DA4FC3}" type="datetimeFigureOut">
              <a:rPr lang="id-ID" smtClean="0"/>
              <a:pPr/>
              <a:t>13/10/2025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F022-8C16-4F12-A8C2-BD25ABD3744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A2BE8-A020-4123-91D4-120659DA4FC3}" type="datetimeFigureOut">
              <a:rPr lang="id-ID" smtClean="0"/>
              <a:pPr/>
              <a:t>13/10/2025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F022-8C16-4F12-A8C2-BD25ABD3744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A2BE8-A020-4123-91D4-120659DA4FC3}" type="datetimeFigureOut">
              <a:rPr lang="id-ID" smtClean="0"/>
              <a:pPr/>
              <a:t>13/10/2025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F022-8C16-4F12-A8C2-BD25ABD3744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A2BE8-A020-4123-91D4-120659DA4FC3}" type="datetimeFigureOut">
              <a:rPr lang="id-ID" smtClean="0"/>
              <a:pPr/>
              <a:t>13/10/2025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F022-8C16-4F12-A8C2-BD25ABD3744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A2BE8-A020-4123-91D4-120659DA4FC3}" type="datetimeFigureOut">
              <a:rPr lang="id-ID" smtClean="0"/>
              <a:pPr/>
              <a:t>13/10/2025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F022-8C16-4F12-A8C2-BD25ABD3744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A2BE8-A020-4123-91D4-120659DA4FC3}" type="datetimeFigureOut">
              <a:rPr lang="id-ID" smtClean="0"/>
              <a:pPr/>
              <a:t>13/10/2025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F022-8C16-4F12-A8C2-BD25ABD3744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A2BE8-A020-4123-91D4-120659DA4FC3}" type="datetimeFigureOut">
              <a:rPr lang="id-ID" smtClean="0"/>
              <a:pPr/>
              <a:t>13/10/2025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F022-8C16-4F12-A8C2-BD25ABD3744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A2BE8-A020-4123-91D4-120659DA4FC3}" type="datetimeFigureOut">
              <a:rPr lang="id-ID" smtClean="0"/>
              <a:pPr/>
              <a:t>13/10/2025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F022-8C16-4F12-A8C2-BD25ABD3744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A2BE8-A020-4123-91D4-120659DA4FC3}" type="datetimeFigureOut">
              <a:rPr lang="id-ID" smtClean="0"/>
              <a:pPr/>
              <a:t>13/10/2025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F022-8C16-4F12-A8C2-BD25ABD3744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A2BE8-A020-4123-91D4-120659DA4FC3}" type="datetimeFigureOut">
              <a:rPr lang="id-ID" smtClean="0"/>
              <a:pPr/>
              <a:t>13/10/2025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F022-8C16-4F12-A8C2-BD25ABD3744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A2BE8-A020-4123-91D4-120659DA4FC3}" type="datetimeFigureOut">
              <a:rPr lang="id-ID" smtClean="0"/>
              <a:pPr/>
              <a:t>13/10/2025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F022-8C16-4F12-A8C2-BD25ABD3744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A2BE8-A020-4123-91D4-120659DA4FC3}" type="datetimeFigureOut">
              <a:rPr lang="id-ID" smtClean="0"/>
              <a:pPr/>
              <a:t>13/10/2025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FF022-8C16-4F12-A8C2-BD25ABD3744B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2143116"/>
            <a:ext cx="7772400" cy="1470025"/>
          </a:xfrm>
          <a:solidFill>
            <a:schemeClr val="accent3"/>
          </a:solidFill>
        </p:spPr>
        <p:txBody>
          <a:bodyPr/>
          <a:lstStyle/>
          <a:p>
            <a:r>
              <a:rPr lang="id-ID" b="1" dirty="0"/>
              <a:t>FILSAFAT DAN PERKEMBANGAN ILMU KOMUNIKASI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8710" y="3861048"/>
            <a:ext cx="6400800" cy="1752600"/>
          </a:xfrm>
          <a:solidFill>
            <a:srgbClr val="92D050"/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id-ID" b="1" dirty="0">
                <a:solidFill>
                  <a:schemeClr val="tx1"/>
                </a:solidFill>
              </a:rPr>
              <a:t>Ada 3 ciri khas pengetahuan filsafat:</a:t>
            </a:r>
          </a:p>
          <a:p>
            <a:pPr marL="514350" indent="-514350" algn="just"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Alat analisis filsafat adalah akal budi</a:t>
            </a:r>
          </a:p>
          <a:p>
            <a:pPr marL="514350" indent="-514350" algn="just"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Hakikat metode filsafat adalah rasional</a:t>
            </a:r>
          </a:p>
          <a:p>
            <a:pPr marL="514350" indent="-514350" algn="just"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Tujuan filsafat bukan bersifat praktis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dirty="0"/>
              <a:t>    Kemudian dilanjutkan oleh Cicero (106-43SM) dan Quintilian (35-95M)</a:t>
            </a:r>
          </a:p>
          <a:p>
            <a:pPr>
              <a:buNone/>
            </a:pPr>
            <a:r>
              <a:rPr lang="id-ID" dirty="0"/>
              <a:t>    Cicero melihat komunikasi dalam 2 ranah: praktis dan akademis </a:t>
            </a:r>
            <a:endParaRPr lang="en-US" dirty="0"/>
          </a:p>
          <a:p>
            <a:pPr>
              <a:buNone/>
            </a:pPr>
            <a:r>
              <a:rPr lang="en-US" dirty="0"/>
              <a:t>2. </a:t>
            </a:r>
            <a:r>
              <a:rPr lang="en-US" dirty="0" err="1"/>
              <a:t>Periode</a:t>
            </a:r>
            <a:r>
              <a:rPr lang="en-US" dirty="0"/>
              <a:t> 1900-1930 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speech and journalism</a:t>
            </a:r>
          </a:p>
          <a:p>
            <a:pPr>
              <a:buNone/>
            </a:pPr>
            <a:r>
              <a:rPr lang="en-US" dirty="0" err="1"/>
              <a:t>Penerbitan</a:t>
            </a:r>
            <a:r>
              <a:rPr lang="en-US" dirty="0"/>
              <a:t> I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: The Quarterly Journal of Speech. </a:t>
            </a:r>
          </a:p>
          <a:p>
            <a:pPr>
              <a:buNone/>
            </a:pPr>
            <a:r>
              <a:rPr lang="en-US" dirty="0" err="1"/>
              <a:t>Puncak</a:t>
            </a:r>
            <a:r>
              <a:rPr lang="en-US" dirty="0"/>
              <a:t> </a:t>
            </a:r>
            <a:r>
              <a:rPr lang="en-US" dirty="0" err="1"/>
              <a:t>dr</a:t>
            </a:r>
            <a:r>
              <a:rPr lang="en-US" dirty="0"/>
              <a:t> </a:t>
            </a:r>
            <a:r>
              <a:rPr lang="en-US" dirty="0" err="1"/>
              <a:t>sintesa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jurnalisme</a:t>
            </a:r>
            <a:r>
              <a:rPr lang="en-US" dirty="0"/>
              <a:t> di </a:t>
            </a:r>
            <a:r>
              <a:rPr lang="en-US" dirty="0" err="1"/>
              <a:t>Univ</a:t>
            </a:r>
            <a:r>
              <a:rPr lang="en-US" dirty="0"/>
              <a:t> </a:t>
            </a:r>
            <a:r>
              <a:rPr lang="en-US" dirty="0" err="1"/>
              <a:t>Winconsin</a:t>
            </a:r>
            <a:r>
              <a:rPr lang="en-US" dirty="0"/>
              <a:t> </a:t>
            </a:r>
            <a:r>
              <a:rPr lang="en-US" dirty="0" err="1"/>
              <a:t>pd</a:t>
            </a:r>
            <a:r>
              <a:rPr lang="en-US" dirty="0"/>
              <a:t> </a:t>
            </a:r>
            <a:r>
              <a:rPr lang="en-US" dirty="0" err="1"/>
              <a:t>th</a:t>
            </a:r>
            <a:r>
              <a:rPr lang="en-US" dirty="0"/>
              <a:t> 1905 </a:t>
            </a:r>
            <a:r>
              <a:rPr lang="en-US" dirty="0" err="1"/>
              <a:t>dibukanya</a:t>
            </a:r>
            <a:r>
              <a:rPr lang="en-US" dirty="0"/>
              <a:t> </a:t>
            </a:r>
            <a:r>
              <a:rPr lang="en-US" dirty="0" err="1"/>
              <a:t>kursus</a:t>
            </a:r>
            <a:r>
              <a:rPr lang="en-US" dirty="0"/>
              <a:t> </a:t>
            </a:r>
            <a:r>
              <a:rPr lang="en-US" dirty="0" err="1"/>
              <a:t>jurnalisme</a:t>
            </a:r>
            <a:r>
              <a:rPr lang="en-US" dirty="0"/>
              <a:t>, </a:t>
            </a:r>
            <a:r>
              <a:rPr lang="en-US" dirty="0" err="1"/>
              <a:t>dilanjutkan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radio (1920an)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televisi</a:t>
            </a:r>
            <a:r>
              <a:rPr lang="en-US" dirty="0"/>
              <a:t> (1940an)</a:t>
            </a:r>
            <a:endParaRPr lang="id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/>
              <a:t>Periode</a:t>
            </a:r>
            <a:r>
              <a:rPr lang="en-US" dirty="0"/>
              <a:t> 1930-1950</a:t>
            </a:r>
          </a:p>
          <a:p>
            <a:r>
              <a:rPr lang="en-US" dirty="0" err="1"/>
              <a:t>Masa</a:t>
            </a:r>
            <a:r>
              <a:rPr lang="en-US" dirty="0"/>
              <a:t> “</a:t>
            </a:r>
            <a:r>
              <a:rPr lang="en-US" dirty="0" err="1"/>
              <a:t>persilangan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disiplin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lain.  (</a:t>
            </a:r>
            <a:r>
              <a:rPr lang="en-US" dirty="0" err="1"/>
              <a:t>antropologi</a:t>
            </a:r>
            <a:r>
              <a:rPr lang="en-US" dirty="0"/>
              <a:t> : gesture; </a:t>
            </a:r>
            <a:r>
              <a:rPr lang="en-US" dirty="0" err="1"/>
              <a:t>psikologi</a:t>
            </a:r>
            <a:r>
              <a:rPr lang="en-US" dirty="0"/>
              <a:t>: </a:t>
            </a:r>
            <a:r>
              <a:rPr lang="en-US" dirty="0" err="1"/>
              <a:t>persuasi</a:t>
            </a:r>
            <a:r>
              <a:rPr lang="en-US" dirty="0"/>
              <a:t>; </a:t>
            </a:r>
            <a:r>
              <a:rPr lang="en-US" dirty="0" err="1"/>
              <a:t>sikap</a:t>
            </a:r>
            <a:r>
              <a:rPr lang="en-US" dirty="0"/>
              <a:t>)</a:t>
            </a:r>
          </a:p>
          <a:p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th</a:t>
            </a:r>
            <a:r>
              <a:rPr lang="en-US" dirty="0"/>
              <a:t> 1950 </a:t>
            </a:r>
            <a:r>
              <a:rPr lang="en-US" dirty="0" err="1"/>
              <a:t>munculnya</a:t>
            </a:r>
            <a:r>
              <a:rPr lang="en-US" dirty="0"/>
              <a:t> </a:t>
            </a:r>
            <a:r>
              <a:rPr lang="en-US" dirty="0" err="1"/>
              <a:t>tulisan-tulisan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sbg</a:t>
            </a:r>
            <a:r>
              <a:rPr lang="en-US" dirty="0"/>
              <a:t> </a:t>
            </a:r>
            <a:r>
              <a:rPr lang="en-US" dirty="0" err="1"/>
              <a:t>peletak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: </a:t>
            </a:r>
            <a:r>
              <a:rPr lang="en-US" dirty="0" err="1"/>
              <a:t>Lassweell</a:t>
            </a:r>
            <a:r>
              <a:rPr lang="en-US" dirty="0"/>
              <a:t>, Shannon-Weaver, Schramm </a:t>
            </a:r>
            <a:r>
              <a:rPr lang="en-US" dirty="0" err="1"/>
              <a:t>dan</a:t>
            </a:r>
            <a:r>
              <a:rPr lang="en-US" dirty="0"/>
              <a:t> Katz &amp; </a:t>
            </a:r>
            <a:r>
              <a:rPr lang="en-US" dirty="0" err="1"/>
              <a:t>Lazarsfeld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64625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payung</a:t>
            </a:r>
            <a:r>
              <a:rPr lang="en-US" dirty="0"/>
              <a:t> </a:t>
            </a:r>
            <a:r>
              <a:rPr lang="en-US" dirty="0" err="1"/>
              <a:t>teorinya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4 </a:t>
            </a:r>
            <a:r>
              <a:rPr lang="en-US" dirty="0" err="1"/>
              <a:t>golongan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r>
              <a:rPr lang="en-US" dirty="0"/>
              <a:t>1. </a:t>
            </a:r>
            <a:r>
              <a:rPr lang="en-US" i="1" dirty="0"/>
              <a:t>discourse of representative </a:t>
            </a:r>
            <a:r>
              <a:rPr lang="en-US" dirty="0"/>
              <a:t>(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keterwakilan</a:t>
            </a:r>
            <a:r>
              <a:rPr lang="en-US" dirty="0"/>
              <a:t>,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kom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)</a:t>
            </a:r>
          </a:p>
          <a:p>
            <a:r>
              <a:rPr lang="en-US" dirty="0"/>
              <a:t>2.  </a:t>
            </a:r>
            <a:r>
              <a:rPr lang="en-US" i="1" dirty="0"/>
              <a:t>discourse of understanding </a:t>
            </a:r>
            <a:r>
              <a:rPr lang="en-US" dirty="0"/>
              <a:t>(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obyek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yang </a:t>
            </a:r>
            <a:r>
              <a:rPr lang="en-US" dirty="0" err="1"/>
              <a:t>diteliti</a:t>
            </a:r>
            <a:endParaRPr lang="en-US" dirty="0"/>
          </a:p>
          <a:p>
            <a:r>
              <a:rPr lang="en-US" dirty="0"/>
              <a:t>3. </a:t>
            </a:r>
            <a:r>
              <a:rPr lang="en-US" i="1" dirty="0"/>
              <a:t>discourse of suspicion </a:t>
            </a:r>
            <a:r>
              <a:rPr lang="en-US" dirty="0"/>
              <a:t>, (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),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mendobrak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  <a:p>
            <a:r>
              <a:rPr lang="en-US" dirty="0"/>
              <a:t>4. </a:t>
            </a:r>
            <a:r>
              <a:rPr lang="en-US" i="1" dirty="0"/>
              <a:t>discourse of vulnerability </a:t>
            </a:r>
            <a:r>
              <a:rPr lang="en-US" dirty="0"/>
              <a:t>/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postmodernisme</a:t>
            </a:r>
            <a:r>
              <a:rPr lang="en-US" dirty="0"/>
              <a:t> (</a:t>
            </a:r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/>
              <a:t>keberadaan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minat</a:t>
            </a:r>
            <a:r>
              <a:rPr lang="en-US" dirty="0"/>
              <a:t> dan ide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dibebaskan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yang </a:t>
            </a:r>
            <a:r>
              <a:rPr lang="en-US" dirty="0" err="1"/>
              <a:t>melingkupinya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39754658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C5FD95-60B8-4332-8284-2C50D952AF30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en-US" dirty="0"/>
              <a:t>Proses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pada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:</a:t>
            </a:r>
          </a:p>
          <a:p>
            <a:pPr marL="514350" indent="-514350">
              <a:buAutoNum type="arabicPeriod"/>
            </a:pP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, </a:t>
            </a:r>
            <a:r>
              <a:rPr lang="en-US" dirty="0" err="1"/>
              <a:t>dari</a:t>
            </a:r>
            <a:r>
              <a:rPr lang="en-US" dirty="0"/>
              <a:t> yang </a:t>
            </a:r>
            <a:r>
              <a:rPr lang="en-US" dirty="0" err="1"/>
              <a:t>menitik</a:t>
            </a:r>
            <a:r>
              <a:rPr lang="en-US" dirty="0"/>
              <a:t> </a:t>
            </a:r>
            <a:r>
              <a:rPr lang="en-US" dirty="0" err="1"/>
              <a:t>beratkan</a:t>
            </a:r>
            <a:r>
              <a:rPr lang="en-US" dirty="0"/>
              <a:t> pada </a:t>
            </a:r>
            <a:r>
              <a:rPr lang="en-US" dirty="0" err="1"/>
              <a:t>pesan</a:t>
            </a:r>
            <a:r>
              <a:rPr lang="en-US" dirty="0"/>
              <a:t> dan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bergeser</a:t>
            </a:r>
            <a:r>
              <a:rPr lang="en-US" dirty="0"/>
              <a:t> pada </a:t>
            </a:r>
            <a:r>
              <a:rPr lang="en-US" dirty="0" err="1"/>
              <a:t>penerima</a:t>
            </a:r>
            <a:r>
              <a:rPr lang="en-US" dirty="0"/>
              <a:t> dan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pesan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Dari linier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sirkuler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Dari statis </a:t>
            </a:r>
            <a:r>
              <a:rPr lang="en-US" dirty="0" err="1"/>
              <a:t>menjadi</a:t>
            </a:r>
            <a:r>
              <a:rPr lang="en-US" dirty="0"/>
              <a:t> process-oriented</a:t>
            </a:r>
          </a:p>
          <a:p>
            <a:pPr marL="514350" indent="-514350">
              <a:buAutoNum type="arabicPeriod"/>
            </a:pPr>
            <a:r>
              <a:rPr lang="en-US" dirty="0"/>
              <a:t>Dari </a:t>
            </a:r>
            <a:r>
              <a:rPr lang="en-US" dirty="0" err="1"/>
              <a:t>menekankan</a:t>
            </a:r>
            <a:r>
              <a:rPr lang="en-US" dirty="0"/>
              <a:t> pada </a:t>
            </a:r>
            <a:r>
              <a:rPr lang="en-US" dirty="0" err="1"/>
              <a:t>pengiriman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pada </a:t>
            </a:r>
            <a:r>
              <a:rPr lang="en-US" dirty="0" err="1"/>
              <a:t>interpretasi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Dari </a:t>
            </a:r>
            <a:r>
              <a:rPr lang="en-US" dirty="0" err="1"/>
              <a:t>menekankan</a:t>
            </a:r>
            <a:r>
              <a:rPr lang="en-US" dirty="0"/>
              <a:t> public speaking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yang </a:t>
            </a:r>
            <a:r>
              <a:rPr lang="en-US" dirty="0" err="1"/>
              <a:t>menekankan</a:t>
            </a:r>
            <a:r>
              <a:rPr lang="en-US" dirty="0"/>
              <a:t> pada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hubungan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, </a:t>
            </a:r>
            <a:r>
              <a:rPr lang="en-US" dirty="0" err="1"/>
              <a:t>masyarakat</a:t>
            </a:r>
            <a:r>
              <a:rPr lang="en-US" dirty="0"/>
              <a:t> dan media.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xmlns="" val="36144398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EB2095-42D6-47F6-8454-5BBC83720DE4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err="1"/>
              <a:t>Senada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, Littlejohn </a:t>
            </a:r>
            <a:r>
              <a:rPr lang="en-US" dirty="0" err="1"/>
              <a:t>mengidentifikasi</a:t>
            </a:r>
            <a:r>
              <a:rPr lang="en-US" dirty="0"/>
              <a:t> 5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yang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diskursus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:</a:t>
            </a:r>
          </a:p>
          <a:p>
            <a:pPr marL="514350" indent="-514350">
              <a:buAutoNum type="arabicPeriod"/>
            </a:pPr>
            <a:r>
              <a:rPr lang="en-US" i="1" dirty="0"/>
              <a:t>Structural dan functional theories</a:t>
            </a:r>
          </a:p>
          <a:p>
            <a:pPr marL="514350" indent="-514350">
              <a:buAutoNum type="arabicPeriod"/>
            </a:pPr>
            <a:r>
              <a:rPr lang="en-US" i="1" dirty="0"/>
              <a:t>Cognitive and behavioral theories</a:t>
            </a:r>
          </a:p>
          <a:p>
            <a:pPr marL="514350" indent="-514350">
              <a:buAutoNum type="arabicPeriod"/>
            </a:pPr>
            <a:r>
              <a:rPr lang="en-US" i="1" dirty="0"/>
              <a:t>Interactionist theories</a:t>
            </a:r>
          </a:p>
          <a:p>
            <a:pPr marL="514350" indent="-514350">
              <a:buAutoNum type="arabicPeriod"/>
            </a:pPr>
            <a:r>
              <a:rPr lang="en-US" i="1" dirty="0"/>
              <a:t>Interpretative theories</a:t>
            </a:r>
          </a:p>
          <a:p>
            <a:pPr marL="514350" indent="-514350">
              <a:buAutoNum type="arabicPeriod"/>
            </a:pPr>
            <a:r>
              <a:rPr lang="en-US" i="1" dirty="0"/>
              <a:t>Critical theories</a:t>
            </a:r>
          </a:p>
          <a:p>
            <a:pPr marL="514350" indent="-514350"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xmlns="" val="3218388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dirty="0"/>
              <a:t> B. </a:t>
            </a:r>
            <a:r>
              <a:rPr lang="id-ID" b="1" dirty="0"/>
              <a:t>RELASI FILSAFAT DAN ILMU</a:t>
            </a:r>
          </a:p>
          <a:p>
            <a:pPr>
              <a:buNone/>
            </a:pPr>
            <a:r>
              <a:rPr lang="id-ID" dirty="0"/>
              <a:t>Ada 3 posisi untuk memahami hubungan antara sains dan agama dalam pencarian kebenaran</a:t>
            </a:r>
          </a:p>
          <a:p>
            <a:pPr marL="514350" indent="-514350">
              <a:buAutoNum type="arabicPeriod"/>
            </a:pPr>
            <a:r>
              <a:rPr lang="id-ID" dirty="0"/>
              <a:t>Sains dan agama memiliki teritorium yang berbeda dalam pencarian kebenaran</a:t>
            </a:r>
          </a:p>
          <a:p>
            <a:pPr marL="514350" indent="-514350">
              <a:buAutoNum type="arabicPeriod"/>
            </a:pPr>
            <a:r>
              <a:rPr lang="id-ID" dirty="0"/>
              <a:t>Agama dan sains dapat dibawa ke dalam arena yang sama dalam pencarian makna</a:t>
            </a:r>
          </a:p>
          <a:p>
            <a:pPr marL="514350" indent="-514350">
              <a:buAutoNum type="arabicPeriod"/>
            </a:pPr>
            <a:r>
              <a:rPr lang="id-ID" dirty="0"/>
              <a:t>Agama dan sains menerangi realitas yang sama, namun dengan perspektif yang berbeda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d-ID" dirty="0"/>
              <a:t> B</a:t>
            </a:r>
            <a:r>
              <a:rPr lang="id-ID" b="1" dirty="0"/>
              <a:t>. Relasi Filsafat dan Ilmu</a:t>
            </a:r>
          </a:p>
          <a:p>
            <a:pPr>
              <a:buNone/>
            </a:pPr>
            <a:r>
              <a:rPr lang="id-ID" dirty="0"/>
              <a:t>  Filsafat bertujuan mencari kebenaran, sedangkan agama mengajarkan kebenaran</a:t>
            </a:r>
          </a:p>
          <a:p>
            <a:pPr>
              <a:buNone/>
            </a:pPr>
            <a:r>
              <a:rPr lang="id-ID" dirty="0"/>
              <a:t>Kebenaran dalam filsafat dan ilmu adalah “kebenaran akal”, sedangkan kebenaran menurut agama adalah “wahyu”.</a:t>
            </a:r>
          </a:p>
          <a:p>
            <a:pPr>
              <a:buNone/>
            </a:pPr>
            <a:r>
              <a:rPr lang="id-ID" dirty="0"/>
              <a:t>Filsafat dan ilmu dapat membantu menyampaikan lebih lanjut ajaran agama kepada manusia.</a:t>
            </a:r>
          </a:p>
          <a:p>
            <a:pPr>
              <a:buNone/>
            </a:pPr>
            <a:endParaRPr lang="id-ID" dirty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B9BC6F8-609E-4152-B8C8-9932A5478CFD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hakikat</a:t>
            </a:r>
            <a:r>
              <a:rPr lang="en-US" dirty="0"/>
              <a:t> </a:t>
            </a:r>
            <a:r>
              <a:rPr lang="en-US" dirty="0" err="1"/>
              <a:t>manusia</a:t>
            </a:r>
            <a:endParaRPr lang="en-US" dirty="0"/>
          </a:p>
          <a:p>
            <a:r>
              <a:rPr lang="en-US" dirty="0" err="1"/>
              <a:t>Monisme</a:t>
            </a:r>
            <a:r>
              <a:rPr lang="en-US" dirty="0"/>
              <a:t> :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azas</a:t>
            </a:r>
            <a:r>
              <a:rPr lang="en-US" dirty="0"/>
              <a:t> (</a:t>
            </a:r>
            <a:r>
              <a:rPr lang="en-US" dirty="0" err="1"/>
              <a:t>jiwa</a:t>
            </a:r>
            <a:r>
              <a:rPr lang="en-US" dirty="0"/>
              <a:t>, </a:t>
            </a:r>
            <a:r>
              <a:rPr lang="en-US" dirty="0" err="1"/>
              <a:t>materi</a:t>
            </a:r>
            <a:r>
              <a:rPr lang="en-US" dirty="0"/>
              <a:t>, atom).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spiritualisme</a:t>
            </a:r>
            <a:r>
              <a:rPr lang="en-US" dirty="0"/>
              <a:t>, materialism, </a:t>
            </a:r>
            <a:r>
              <a:rPr lang="en-US" dirty="0" err="1"/>
              <a:t>atomisme</a:t>
            </a:r>
            <a:endParaRPr lang="en-US" dirty="0"/>
          </a:p>
          <a:p>
            <a:r>
              <a:rPr lang="en-US" dirty="0" err="1"/>
              <a:t>Dualisme</a:t>
            </a:r>
            <a:r>
              <a:rPr lang="en-US" dirty="0"/>
              <a:t>: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azas</a:t>
            </a:r>
            <a:r>
              <a:rPr lang="en-US" dirty="0"/>
              <a:t> yang masing-masing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(mis: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raga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)</a:t>
            </a:r>
          </a:p>
          <a:p>
            <a:r>
              <a:rPr lang="en-US" dirty="0" err="1"/>
              <a:t>Triadisme</a:t>
            </a:r>
            <a:r>
              <a:rPr lang="en-US" dirty="0"/>
              <a:t>: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3 </a:t>
            </a:r>
            <a:r>
              <a:rPr lang="en-US" dirty="0" err="1"/>
              <a:t>azas</a:t>
            </a:r>
            <a:r>
              <a:rPr lang="en-US" dirty="0"/>
              <a:t> ((badan, </a:t>
            </a:r>
            <a:r>
              <a:rPr lang="en-US" dirty="0" err="1"/>
              <a:t>jiwa</a:t>
            </a:r>
            <a:r>
              <a:rPr lang="en-US" dirty="0"/>
              <a:t> dan </a:t>
            </a:r>
            <a:r>
              <a:rPr lang="en-US" dirty="0" err="1"/>
              <a:t>ruh</a:t>
            </a:r>
            <a:r>
              <a:rPr lang="en-US" dirty="0"/>
              <a:t>)</a:t>
            </a:r>
          </a:p>
          <a:p>
            <a:r>
              <a:rPr lang="en-US" dirty="0" err="1"/>
              <a:t>Pluralisme</a:t>
            </a:r>
            <a:r>
              <a:rPr lang="en-US" dirty="0"/>
              <a:t>: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azas</a:t>
            </a:r>
            <a:r>
              <a:rPr lang="en-US" dirty="0"/>
              <a:t> (</a:t>
            </a:r>
            <a:r>
              <a:rPr lang="en-US" dirty="0" err="1"/>
              <a:t>api</a:t>
            </a:r>
            <a:r>
              <a:rPr lang="en-US" dirty="0"/>
              <a:t>, </a:t>
            </a:r>
            <a:r>
              <a:rPr lang="en-US" dirty="0" err="1"/>
              <a:t>udara</a:t>
            </a:r>
            <a:r>
              <a:rPr lang="en-US" dirty="0"/>
              <a:t>, air dan </a:t>
            </a:r>
            <a:r>
              <a:rPr lang="en-US" dirty="0" err="1"/>
              <a:t>tanah</a:t>
            </a:r>
            <a:r>
              <a:rPr lang="en-US" dirty="0"/>
              <a:t>)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xmlns="" val="1736638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dirty="0"/>
              <a:t> C</a:t>
            </a:r>
            <a:r>
              <a:rPr lang="id-ID" b="1" dirty="0"/>
              <a:t>. Relasi Filsafat dan Agama</a:t>
            </a:r>
          </a:p>
          <a:p>
            <a:pPr algn="just">
              <a:buNone/>
            </a:pPr>
            <a:r>
              <a:rPr lang="id-ID" b="1" dirty="0"/>
              <a:t>      </a:t>
            </a:r>
            <a:r>
              <a:rPr lang="id-ID" dirty="0"/>
              <a:t>Hubungan agama dan ilmu pengetahuan bersifat mutual. Nilai-nilai agama mengandung informasi/inspirasi untuk berkembangnya filsafat dan ilmu pengetahuan.</a:t>
            </a:r>
          </a:p>
          <a:p>
            <a:pPr algn="just">
              <a:buNone/>
            </a:pPr>
            <a:r>
              <a:rPr lang="id-ID" b="1" dirty="0"/>
              <a:t>    </a:t>
            </a:r>
            <a:r>
              <a:rPr lang="id-ID" dirty="0"/>
              <a:t>Sebaliknya, pendekatan, metode dan cara berfikir filsafat bisa digunakan untuk memahami dan mengembangkan l</a:t>
            </a:r>
            <a:r>
              <a:rPr lang="en-US" dirty="0"/>
              <a:t>l</a:t>
            </a:r>
            <a:r>
              <a:rPr lang="id-ID" dirty="0"/>
              <a:t>mu dan cara penafsiran teks-teks keagamaan sehingga lebih komprehensif utk dipahami.</a:t>
            </a:r>
            <a:endParaRPr lang="id-ID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572CA4C-8054-4626-A8A5-8BB232FE25D1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US" dirty="0" err="1"/>
              <a:t>Filsafat</a:t>
            </a:r>
            <a:r>
              <a:rPr lang="en-US" dirty="0"/>
              <a:t> dan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komunikasi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dibekali</a:t>
            </a:r>
            <a:r>
              <a:rPr lang="en-US" dirty="0"/>
              <a:t> </a:t>
            </a:r>
            <a:r>
              <a:rPr lang="en-US" dirty="0" err="1"/>
              <a:t>akal</a:t>
            </a:r>
            <a:r>
              <a:rPr lang="en-US" dirty="0"/>
              <a:t> dan </a:t>
            </a:r>
            <a:r>
              <a:rPr lang="en-US" dirty="0" err="1"/>
              <a:t>budi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senantiasa</a:t>
            </a:r>
            <a:r>
              <a:rPr lang="en-US" dirty="0"/>
              <a:t> </a:t>
            </a:r>
            <a:r>
              <a:rPr lang="en-US" dirty="0" err="1"/>
              <a:t>berkomunikasi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sesamanya</a:t>
            </a:r>
            <a:r>
              <a:rPr lang="en-US" dirty="0"/>
              <a:t> (</a:t>
            </a:r>
            <a:r>
              <a:rPr lang="en-US" i="1" dirty="0"/>
              <a:t>we cannot not communication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kali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diciptakan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1940an.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xmlns="" val="4287991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C436F3B-F981-4445-813D-1ED1AD2B5142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en-US" dirty="0"/>
              <a:t>Ada </a:t>
            </a:r>
            <a:r>
              <a:rPr lang="en-US" dirty="0" err="1"/>
              <a:t>ratusan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, </a:t>
            </a:r>
            <a:r>
              <a:rPr lang="en-US" dirty="0" err="1"/>
              <a:t>diantaranya</a:t>
            </a:r>
            <a:r>
              <a:rPr lang="en-US" dirty="0"/>
              <a:t>:</a:t>
            </a:r>
          </a:p>
          <a:p>
            <a:pPr>
              <a:buFontTx/>
              <a:buChar char="-"/>
            </a:pPr>
            <a:r>
              <a:rPr lang="en-US" dirty="0"/>
              <a:t>“</a:t>
            </a:r>
            <a:r>
              <a:rPr lang="en-US" i="1" dirty="0"/>
              <a:t>the transmission of information, ideas, emotion, skills, </a:t>
            </a:r>
            <a:r>
              <a:rPr lang="en-US" i="1" dirty="0" err="1"/>
              <a:t>etc</a:t>
            </a:r>
            <a:r>
              <a:rPr lang="en-US" i="1" dirty="0"/>
              <a:t>”</a:t>
            </a:r>
          </a:p>
          <a:p>
            <a:pPr algn="just">
              <a:buFontTx/>
              <a:buChar char="-"/>
            </a:pPr>
            <a:r>
              <a:rPr lang="en-US" smtClean="0"/>
              <a:t>Komunikasi adalah proses dimana suatu ide dialihkan dari satu sumber kepada satu penerima atau lebih, dengan maksud untk mengubah tingkahlaku mereka.</a:t>
            </a:r>
            <a:endParaRPr lang="en-US" dirty="0"/>
          </a:p>
          <a:p>
            <a:pPr algn="just">
              <a:buFontTx/>
              <a:buChar char="-"/>
            </a:pPr>
            <a:r>
              <a:rPr lang="en-US" smtClean="0"/>
              <a:t>Komunikasi adalah suatu proses dimana  dua orang atau lebih membentuk atau melakukan pertukaran informasi dengan satu sama lainnya, yang pada gilirannya akan iba pada saling pengertian yang mendalam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xmlns="" val="3910320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4D6DDC6-F152-49CC-86F3-C03B5146EC9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 algn="just"/>
            <a:r>
              <a:rPr lang="en-US" dirty="0" err="1"/>
              <a:t>Menurut</a:t>
            </a:r>
            <a:r>
              <a:rPr lang="en-US" dirty="0"/>
              <a:t> Littlejohn,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oleh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mendefinisikannya</a:t>
            </a:r>
            <a:r>
              <a:rPr lang="en-US" dirty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/>
              <a:t>Level </a:t>
            </a:r>
            <a:r>
              <a:rPr lang="en-US" dirty="0" err="1"/>
              <a:t>observasinya</a:t>
            </a:r>
            <a:r>
              <a:rPr lang="en-US" dirty="0"/>
              <a:t> (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keabstrakannya</a:t>
            </a:r>
            <a:r>
              <a:rPr lang="en-US" dirty="0"/>
              <a:t>)</a:t>
            </a:r>
          </a:p>
          <a:p>
            <a:pPr marL="514350" indent="-514350" algn="just">
              <a:buAutoNum type="arabicPeriod"/>
            </a:pPr>
            <a:r>
              <a:rPr lang="en-US" dirty="0"/>
              <a:t>Level </a:t>
            </a:r>
            <a:r>
              <a:rPr lang="en-US" dirty="0" err="1"/>
              <a:t>intensionalitas</a:t>
            </a:r>
            <a:r>
              <a:rPr lang="en-US" dirty="0"/>
              <a:t> (</a:t>
            </a:r>
            <a:r>
              <a:rPr lang="en-US" dirty="0" err="1"/>
              <a:t>kesengajaan</a:t>
            </a:r>
            <a:r>
              <a:rPr lang="en-US" dirty="0"/>
              <a:t>)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normative (</a:t>
            </a:r>
            <a:r>
              <a:rPr lang="en-US" dirty="0" err="1"/>
              <a:t>menghendaki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kesuksesan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akurasi</a:t>
            </a:r>
            <a:r>
              <a:rPr lang="en-US" dirty="0"/>
              <a:t>)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xmlns="" val="2622818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dirty="0"/>
              <a:t> </a:t>
            </a:r>
            <a:endParaRPr lang="id-ID" b="1" dirty="0"/>
          </a:p>
          <a:p>
            <a:pPr>
              <a:buNone/>
            </a:pPr>
            <a:r>
              <a:rPr lang="id-ID" b="1" dirty="0"/>
              <a:t>    1. Era Awal Pembentukan Ilmu Komunikasi</a:t>
            </a:r>
          </a:p>
          <a:p>
            <a:pPr algn="just">
              <a:buNone/>
            </a:pPr>
            <a:r>
              <a:rPr lang="id-ID" b="1" dirty="0"/>
              <a:t>     </a:t>
            </a:r>
            <a:r>
              <a:rPr lang="id-ID" dirty="0"/>
              <a:t>Pada masa Yunani Kuno, Corax mengajarkan teori berbicara di depan pengadilan—cikal bakal ketrampilan persuasi.</a:t>
            </a:r>
          </a:p>
          <a:p>
            <a:pPr algn="just">
              <a:buNone/>
            </a:pPr>
            <a:r>
              <a:rPr lang="id-ID" dirty="0"/>
              <a:t>     Dilanjutkan oleh Aristoteles dan Plato.</a:t>
            </a:r>
          </a:p>
          <a:p>
            <a:pPr algn="just">
              <a:buNone/>
            </a:pPr>
            <a:r>
              <a:rPr lang="id-ID" dirty="0"/>
              <a:t>      Aristoteles—mendudukkan komunikasi sbg ketrampilan berorasi dan berargumen yang disampaikan ke pendengar.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789</Words>
  <Application>Microsoft Office PowerPoint</Application>
  <PresentationFormat>On-screen Show (4:3)</PresentationFormat>
  <Paragraphs>63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FILSAFAT DAN PERKEMBANGAN ILMU KOMUNIKASI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FILSAFAT DAN PERKEMBANGAN ILMU KOMUNIKASI</dc:title>
  <dc:creator>dian harmaningsih</dc:creator>
  <cp:lastModifiedBy>User</cp:lastModifiedBy>
  <cp:revision>21</cp:revision>
  <dcterms:created xsi:type="dcterms:W3CDTF">2017-09-13T03:43:26Z</dcterms:created>
  <dcterms:modified xsi:type="dcterms:W3CDTF">2025-10-13T04:18:49Z</dcterms:modified>
</cp:coreProperties>
</file>